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4" r:id="rId1"/>
  </p:sldMasterIdLst>
  <p:notesMasterIdLst>
    <p:notesMasterId r:id="rId11"/>
  </p:notesMasterIdLst>
  <p:handoutMasterIdLst>
    <p:handoutMasterId r:id="rId12"/>
  </p:handoutMasterIdLst>
  <p:sldIdLst>
    <p:sldId id="1615" r:id="rId2"/>
    <p:sldId id="1607" r:id="rId3"/>
    <p:sldId id="378" r:id="rId4"/>
    <p:sldId id="1121" r:id="rId5"/>
    <p:sldId id="1626" r:id="rId6"/>
    <p:sldId id="1654" r:id="rId7"/>
    <p:sldId id="1649" r:id="rId8"/>
    <p:sldId id="1689" r:id="rId9"/>
    <p:sldId id="1616" r:id="rId1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Garamond" panose="02020404030301010803" pitchFamily="18" charset="0"/>
      <p:regular r:id="rId17"/>
      <p:bold r:id="rId18"/>
      <p:italic r:id="rId19"/>
    </p:embeddedFont>
  </p:embeddedFontLst>
  <p:custDataLst>
    <p:tags r:id="rId20"/>
  </p:custDataLst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3979" autoAdjust="0"/>
  </p:normalViewPr>
  <p:slideViewPr>
    <p:cSldViewPr>
      <p:cViewPr varScale="1">
        <p:scale>
          <a:sx n="154" d="100"/>
          <a:sy n="154" d="100"/>
        </p:scale>
        <p:origin x="1124" y="1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418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54" y="-90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212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212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31CD4306-2876-48B9-AD10-39CD4188140C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30596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829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13DD9F84-CBE3-49F7-9048-AF79D900D957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43859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D9F84-CBE3-49F7-9048-AF79D900D957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059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CD966-5997-4AF8-B511-77EF58122BB8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0321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D9F84-CBE3-49F7-9048-AF79D900D957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5666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D9F84-CBE3-49F7-9048-AF79D900D957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2470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D9F84-CBE3-49F7-9048-AF79D900D957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3006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8" name="Picture 16" descr="fond_ppt_blu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916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4916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9165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9166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9167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B615B16-F8FF-49AC-8226-3B55DD824994}" type="slidenum">
              <a:rPr lang="fr-FR"/>
              <a:pPr/>
              <a:t>‹#›</a:t>
            </a:fld>
            <a:endParaRPr lang="fr-FR"/>
          </a:p>
        </p:txBody>
      </p:sp>
      <p:pic>
        <p:nvPicPr>
          <p:cNvPr id="49170" name="Picture 18" descr="SNF_RGB_4_NE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060696" y="5897563"/>
            <a:ext cx="2519362" cy="833437"/>
          </a:xfrm>
          <a:prstGeom prst="rect">
            <a:avLst/>
          </a:prstGeom>
          <a:noFill/>
        </p:spPr>
      </p:pic>
      <p:sp>
        <p:nvSpPr>
          <p:cNvPr id="49173" name="Rectangle 21"/>
          <p:cNvSpPr>
            <a:spLocks noChangeArrowheads="1"/>
          </p:cNvSpPr>
          <p:nvPr userDrawn="1"/>
        </p:nvSpPr>
        <p:spPr bwMode="auto">
          <a:xfrm>
            <a:off x="7740650" y="5229225"/>
            <a:ext cx="1403350" cy="1628775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9171" name="Picture 19" descr="MaNEP_norm_medium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1138" y="5229225"/>
            <a:ext cx="1312862" cy="1628775"/>
          </a:xfrm>
          <a:prstGeom prst="rect">
            <a:avLst/>
          </a:prstGeom>
          <a:noFill/>
        </p:spPr>
      </p:pic>
      <p:pic>
        <p:nvPicPr>
          <p:cNvPr id="49174" name="Picture 22" descr="sur_fond70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5842000"/>
            <a:ext cx="2832100" cy="10160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3221850" cy="68369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4" name="Picture 2" descr="https://dqmp.unige.ch/wp-content/uploads/2018/06/DQMP-Logo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91307"/>
            <a:ext cx="3105345" cy="55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7D2FF9F-ADE5-4F42-9336-B37CB9FBFCE1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3DD08D1-3973-4BFB-BE69-C62CDC36EB63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23D1285-76B0-48A8-A5E9-CBCF35A0DD88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75090-5744-4355-9FA4-4E0A289CF7EA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47E8D92-70BC-423A-89AD-806928DAD324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804DB47-6692-45DA-8D46-EA364238A8C6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B33FE30-FA28-4A60-8168-DF2D1E09282A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E01377A-B9BF-4838-8BAA-1F81B7E9C9F8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7B44D19-89D0-4035-9891-2F6EFBD266F1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120F30-C58D-46FC-9145-104D8B288597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1E5FFA0-25A8-4FE5-8DCD-0C6130D23DB9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F6D56056-458C-47F4-847B-F096E84A6933}" type="slidenum">
              <a:rPr lang="fr-FR"/>
              <a:pPr/>
              <a:t>‹#›</a:t>
            </a:fld>
            <a:endParaRPr lang="fr-FR"/>
          </a:p>
        </p:txBody>
      </p:sp>
      <p:grpSp>
        <p:nvGrpSpPr>
          <p:cNvPr id="4813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4813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813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7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813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0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14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4814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6.wmf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plDq7Pn-TE" TargetMode="External"/><Relationship Id="rId2" Type="http://schemas.openxmlformats.org/officeDocument/2006/relationships/hyperlink" Target="https://www.youtube.com/watch?v=yGI-0MEzoT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h1tyqwZ6S_A&amp;t=3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473370" y="188640"/>
            <a:ext cx="56706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CH" sz="3200" dirty="0"/>
              <a:t>http://dqmp.unige.ch/giamarchi/</a:t>
            </a:r>
            <a:endParaRPr lang="fr-FR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3" y="30567"/>
            <a:ext cx="3350398" cy="7428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5B82E3-7D78-432B-B384-3FA9905BF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98830"/>
            <a:ext cx="9144000" cy="391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49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15" y="150221"/>
            <a:ext cx="8820980" cy="1433573"/>
          </a:xfrm>
        </p:spPr>
        <p:txBody>
          <a:bodyPr/>
          <a:lstStyle/>
          <a:p>
            <a:r>
              <a:rPr lang="en-US" dirty="0"/>
              <a:t>Theorist working on quantum systems</a:t>
            </a:r>
          </a:p>
        </p:txBody>
      </p:sp>
      <p:pic>
        <p:nvPicPr>
          <p:cNvPr id="4" name="Picture 8" descr="C:\Users\Giam\Google Drive\Desktop\Public lecture\prof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96" y="1148849"/>
            <a:ext cx="2607852" cy="456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1500" y="5709015"/>
            <a:ext cx="783087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en-US" kern="0" dirty="0"/>
              <a:t>What are we doing ??</a:t>
            </a:r>
          </a:p>
        </p:txBody>
      </p:sp>
      <p:pic>
        <p:nvPicPr>
          <p:cNvPr id="6" name="Picture 5" descr="all_i_see_are_equations-1 (1).PNG">
            <a:extLst>
              <a:ext uri="{FF2B5EF4-FFF2-40B4-BE49-F238E27FC236}">
                <a16:creationId xmlns:a16="http://schemas.microsoft.com/office/drawing/2014/main" id="{55D62521-CAAA-41C7-982C-FFBE2CA45D3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52229"/>
          <a:stretch>
            <a:fillRect/>
          </a:stretch>
        </p:blipFill>
        <p:spPr>
          <a:xfrm>
            <a:off x="4053901" y="1841399"/>
            <a:ext cx="4702525" cy="3571864"/>
          </a:xfrm>
          <a:prstGeom prst="rect">
            <a:avLst/>
          </a:prstGeom>
        </p:spPr>
      </p:pic>
      <p:pic>
        <p:nvPicPr>
          <p:cNvPr id="7" name="Picture 6" descr="all_i_see_are_equations-1.PNG">
            <a:extLst>
              <a:ext uri="{FF2B5EF4-FFF2-40B4-BE49-F238E27FC236}">
                <a16:creationId xmlns:a16="http://schemas.microsoft.com/office/drawing/2014/main" id="{99636BE7-28FB-438D-974B-491C9CAC4E7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47771" b="4682"/>
          <a:stretch>
            <a:fillRect/>
          </a:stretch>
        </p:blipFill>
        <p:spPr>
          <a:xfrm>
            <a:off x="4076945" y="1876903"/>
            <a:ext cx="4645727" cy="351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0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C:\Users\Giam\Desktop\IMPRS\molasses.gif">
            <a:extLst>
              <a:ext uri="{FF2B5EF4-FFF2-40B4-BE49-F238E27FC236}">
                <a16:creationId xmlns:a16="http://schemas.microsoft.com/office/drawing/2014/main" id="{F2A9F5B1-2501-4F78-A9CD-D87A4AC7C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1870" y="1537726"/>
            <a:ext cx="3619745" cy="4005117"/>
          </a:xfrm>
          <a:prstGeom prst="rect">
            <a:avLst/>
          </a:prstGeom>
          <a:noFill/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C2769E9-6639-49F6-9831-85EDFDCFD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and cold atoms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53AE78-BDA8-4303-B048-8D2A912F274D}"/>
              </a:ext>
            </a:extLst>
          </p:cNvPr>
          <p:cNvSpPr/>
          <p:nvPr/>
        </p:nvSpPr>
        <p:spPr>
          <a:xfrm>
            <a:off x="2231740" y="5957109"/>
            <a:ext cx="67262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M. Lebrat, P. Grisins et al., PRX 8 011053 (18)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18B5D2-5B5B-4310-8756-435F3641C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498" y="1896375"/>
            <a:ext cx="4410490" cy="3287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137A6E-0278-4CE6-B30F-50DB76028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12" y="1896375"/>
            <a:ext cx="3048022" cy="282894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5A2CE38-2830-4786-ACFA-BA5C809C42F3}"/>
              </a:ext>
            </a:extLst>
          </p:cNvPr>
          <p:cNvSpPr txBox="1">
            <a:spLocks/>
          </p:cNvSpPr>
          <p:nvPr/>
        </p:nvSpPr>
        <p:spPr bwMode="auto">
          <a:xfrm>
            <a:off x="274909" y="4885151"/>
            <a:ext cx="3180126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fr-CH" sz="2400" kern="0" dirty="0"/>
              <a:t>E. Scheer et al. PRL 78 3535 (1997) 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292768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242454" y="1578996"/>
            <a:ext cx="8659091" cy="1496293"/>
          </a:xfrm>
          <a:custGeom>
            <a:avLst/>
            <a:gdLst>
              <a:gd name="connsiteX0" fmla="*/ 0 w 8659091"/>
              <a:gd name="connsiteY0" fmla="*/ 2 h 1496293"/>
              <a:gd name="connsiteX1" fmla="*/ 720437 w 8659091"/>
              <a:gd name="connsiteY1" fmla="*/ 1496293 h 1496293"/>
              <a:gd name="connsiteX2" fmla="*/ 1427018 w 8659091"/>
              <a:gd name="connsiteY2" fmla="*/ 2 h 1496293"/>
              <a:gd name="connsiteX3" fmla="*/ 2175164 w 8659091"/>
              <a:gd name="connsiteY3" fmla="*/ 1482438 h 1496293"/>
              <a:gd name="connsiteX4" fmla="*/ 2895600 w 8659091"/>
              <a:gd name="connsiteY4" fmla="*/ 13857 h 1496293"/>
              <a:gd name="connsiteX5" fmla="*/ 3602182 w 8659091"/>
              <a:gd name="connsiteY5" fmla="*/ 1454729 h 1496293"/>
              <a:gd name="connsiteX6" fmla="*/ 4336473 w 8659091"/>
              <a:gd name="connsiteY6" fmla="*/ 2 h 1496293"/>
              <a:gd name="connsiteX7" fmla="*/ 5070764 w 8659091"/>
              <a:gd name="connsiteY7" fmla="*/ 1454729 h 1496293"/>
              <a:gd name="connsiteX8" fmla="*/ 5763491 w 8659091"/>
              <a:gd name="connsiteY8" fmla="*/ 27711 h 1496293"/>
              <a:gd name="connsiteX9" fmla="*/ 6497782 w 8659091"/>
              <a:gd name="connsiteY9" fmla="*/ 1454729 h 1496293"/>
              <a:gd name="connsiteX10" fmla="*/ 7204364 w 8659091"/>
              <a:gd name="connsiteY10" fmla="*/ 13857 h 1496293"/>
              <a:gd name="connsiteX11" fmla="*/ 7910946 w 8659091"/>
              <a:gd name="connsiteY11" fmla="*/ 1468584 h 1496293"/>
              <a:gd name="connsiteX12" fmla="*/ 8659091 w 8659091"/>
              <a:gd name="connsiteY12" fmla="*/ 2 h 1496293"/>
              <a:gd name="connsiteX13" fmla="*/ 8659091 w 8659091"/>
              <a:gd name="connsiteY13" fmla="*/ 2 h 149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59091" h="1496293">
                <a:moveTo>
                  <a:pt x="0" y="2"/>
                </a:moveTo>
                <a:cubicBezTo>
                  <a:pt x="241300" y="748147"/>
                  <a:pt x="482601" y="1496293"/>
                  <a:pt x="720437" y="1496293"/>
                </a:cubicBezTo>
                <a:cubicBezTo>
                  <a:pt x="958273" y="1496293"/>
                  <a:pt x="1184564" y="2311"/>
                  <a:pt x="1427018" y="2"/>
                </a:cubicBezTo>
                <a:cubicBezTo>
                  <a:pt x="1669472" y="-2307"/>
                  <a:pt x="1930400" y="1480129"/>
                  <a:pt x="2175164" y="1482438"/>
                </a:cubicBezTo>
                <a:cubicBezTo>
                  <a:pt x="2419928" y="1484747"/>
                  <a:pt x="2657764" y="18475"/>
                  <a:pt x="2895600" y="13857"/>
                </a:cubicBezTo>
                <a:cubicBezTo>
                  <a:pt x="3133436" y="9239"/>
                  <a:pt x="3362037" y="1457038"/>
                  <a:pt x="3602182" y="1454729"/>
                </a:cubicBezTo>
                <a:cubicBezTo>
                  <a:pt x="3842327" y="1452420"/>
                  <a:pt x="4091709" y="2"/>
                  <a:pt x="4336473" y="2"/>
                </a:cubicBezTo>
                <a:cubicBezTo>
                  <a:pt x="4581237" y="2"/>
                  <a:pt x="4832928" y="1450111"/>
                  <a:pt x="5070764" y="1454729"/>
                </a:cubicBezTo>
                <a:cubicBezTo>
                  <a:pt x="5308600" y="1459347"/>
                  <a:pt x="5525655" y="27711"/>
                  <a:pt x="5763491" y="27711"/>
                </a:cubicBezTo>
                <a:cubicBezTo>
                  <a:pt x="6001327" y="27711"/>
                  <a:pt x="6257637" y="1457038"/>
                  <a:pt x="6497782" y="1454729"/>
                </a:cubicBezTo>
                <a:cubicBezTo>
                  <a:pt x="6737927" y="1452420"/>
                  <a:pt x="6968837" y="11548"/>
                  <a:pt x="7204364" y="13857"/>
                </a:cubicBezTo>
                <a:cubicBezTo>
                  <a:pt x="7439891" y="16166"/>
                  <a:pt x="7668492" y="1470893"/>
                  <a:pt x="7910946" y="1468584"/>
                </a:cubicBezTo>
                <a:cubicBezTo>
                  <a:pt x="8153400" y="1466275"/>
                  <a:pt x="8659091" y="2"/>
                  <a:pt x="8659091" y="2"/>
                </a:cubicBezTo>
                <a:lnTo>
                  <a:pt x="8659091" y="2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64117" y="2319591"/>
            <a:ext cx="450050" cy="4500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193663" y="2319591"/>
            <a:ext cx="450050" cy="4500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633823" y="2319591"/>
            <a:ext cx="450050" cy="4500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118988" y="2319591"/>
            <a:ext cx="450050" cy="4500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514143" y="2319591"/>
            <a:ext cx="450050" cy="4500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999308" y="2319591"/>
            <a:ext cx="450050" cy="4500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117919" y="2319591"/>
            <a:ext cx="450050" cy="450050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176845" y="6430605"/>
            <a:ext cx="3510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T. Fukuhara, et al. , Nat. Phys. (2013) </a:t>
            </a:r>
            <a:endParaRPr lang="en-US" baseline="30000" dirty="0">
              <a:latin typeface="Garamond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96240" y="58063"/>
            <a:ext cx="8229600" cy="1530170"/>
          </a:xfrm>
        </p:spPr>
        <p:txBody>
          <a:bodyPr/>
          <a:lstStyle/>
          <a:p>
            <a:r>
              <a:rPr lang="en-US" dirty="0"/>
              <a:t>Mobile impurity</a:t>
            </a:r>
            <a:endParaRPr lang="fr-CH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EEB02D0-1BBF-44D2-AC8D-AC5389D6C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50" y="3248980"/>
            <a:ext cx="6227055" cy="304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48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5" grpId="0" animBg="1"/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Hubbard model (1963)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600" y="5518150"/>
            <a:ext cx="70485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4A12A6C-F76D-489A-BB68-4B8B6A652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530" y="1673805"/>
            <a:ext cx="2165536" cy="1590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51514D92-6F15-4982-B543-768FFC696A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2495683"/>
              </p:ext>
            </p:extLst>
          </p:nvPr>
        </p:nvGraphicFramePr>
        <p:xfrm>
          <a:off x="1554033" y="2326826"/>
          <a:ext cx="3672405" cy="2476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Image bitmap" r:id="rId6" imgW="16680603" imgH="11247619" progId="PBrush">
                  <p:embed/>
                </p:oleObj>
              </mc:Choice>
              <mc:Fallback>
                <p:oleObj name="Image bitmap" r:id="rId6" imgW="16680603" imgH="11247619" progId="PBrush">
                  <p:embed/>
                  <p:pic>
                    <p:nvPicPr>
                      <p:cNvPr id="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4033" y="2326826"/>
                        <a:ext cx="3672405" cy="24768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7">
            <a:extLst>
              <a:ext uri="{FF2B5EF4-FFF2-40B4-BE49-F238E27FC236}">
                <a16:creationId xmlns:a16="http://schemas.microsoft.com/office/drawing/2014/main" id="{02D5A069-B33E-493E-A06D-70AF9AACB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86835" y="1565596"/>
            <a:ext cx="4776576" cy="35644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6" name="Picture 2" descr="image of Hubbard mode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26995" y="1295626"/>
            <a:ext cx="4545505" cy="3936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889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6515" y="143635"/>
            <a:ext cx="7734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Mazurenko</a:t>
            </a:r>
            <a:r>
              <a:rPr lang="en-US" sz="2400" dirty="0"/>
              <a:t>, A. et al. Nature 545, 462–466 (2017).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884" y="818710"/>
            <a:ext cx="2971822" cy="23622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40" y="818710"/>
            <a:ext cx="2155783" cy="3526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805" y="3394337"/>
            <a:ext cx="6210691" cy="12684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25" y="5094185"/>
            <a:ext cx="8424312" cy="9221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6515" y="6174305"/>
            <a:ext cx="7734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TG Nature 545, 414–415 (2017).</a:t>
            </a:r>
          </a:p>
        </p:txBody>
      </p:sp>
    </p:spTree>
    <p:extLst>
      <p:ext uri="{BB962C8B-B14F-4D97-AF65-F5344CB8AC3E}">
        <p14:creationId xmlns:p14="http://schemas.microsoft.com/office/powerpoint/2010/main" val="75627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403"/>
            <a:ext cx="8229600" cy="1143000"/>
          </a:xfrm>
        </p:spPr>
        <p:txBody>
          <a:bodyPr/>
          <a:lstStyle/>
          <a:p>
            <a:r>
              <a:rPr lang="en-US" dirty="0"/>
              <a:t>Analytics</a:t>
            </a:r>
          </a:p>
        </p:txBody>
      </p:sp>
      <p:pic>
        <p:nvPicPr>
          <p:cNvPr id="4" name="Picture 2" descr="C:\Users\Giam\Google Drive\Desktop\Public lecture\Equations.jpg">
            <a:extLst>
              <a:ext uri="{FF2B5EF4-FFF2-40B4-BE49-F238E27FC236}">
                <a16:creationId xmlns:a16="http://schemas.microsoft.com/office/drawing/2014/main" id="{2A9F4DC9-8BDC-4D06-9873-BA1C653D5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25" y="1403775"/>
            <a:ext cx="4940577" cy="3293717"/>
          </a:xfrm>
          <a:prstGeom prst="rect">
            <a:avLst/>
          </a:prstGeom>
          <a:noFill/>
          <a:effectLst>
            <a:reflection stA="2900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FC47F8-CC97-48C7-BFF0-FF19AE9F1395}"/>
              </a:ext>
            </a:extLst>
          </p:cNvPr>
          <p:cNvSpPr txBox="1"/>
          <p:nvPr/>
        </p:nvSpPr>
        <p:spPr>
          <a:xfrm>
            <a:off x="310898" y="5184195"/>
            <a:ext cx="85959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Analytic methods: Field theory, </a:t>
            </a:r>
            <a:r>
              <a:rPr lang="en-US" sz="3200" dirty="0" err="1"/>
              <a:t>Bosonization</a:t>
            </a:r>
            <a:r>
              <a:rPr lang="en-US" sz="3200" dirty="0"/>
              <a:t>, </a:t>
            </a:r>
            <a:r>
              <a:rPr lang="en-US" sz="3200" dirty="0" err="1"/>
              <a:t>Keldysh</a:t>
            </a:r>
            <a:r>
              <a:rPr lang="en-US" sz="3200" dirty="0"/>
              <a:t> technique, Renormalization group, Topology……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07943C-8D8A-47F4-BBF6-E3211589C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090" y="1403775"/>
            <a:ext cx="3630176" cy="351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1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computer&#10;&#10;Description automatically generated">
            <a:extLst>
              <a:ext uri="{FF2B5EF4-FFF2-40B4-BE49-F238E27FC236}">
                <a16:creationId xmlns:a16="http://schemas.microsoft.com/office/drawing/2014/main" id="{88BEE560-7869-4458-BAD4-B4950AB6C7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14" y="1178750"/>
            <a:ext cx="3888146" cy="51841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085"/>
            <a:ext cx="8229600" cy="1143000"/>
          </a:xfrm>
        </p:spPr>
        <p:txBody>
          <a:bodyPr/>
          <a:lstStyle/>
          <a:p>
            <a:r>
              <a:rPr lang="en-US" dirty="0" err="1"/>
              <a:t>Numerics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5438" y="6398696"/>
            <a:ext cx="8653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Swiss supercomputing center (Mano); machines with 7 10^15 operations per second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43919D-2440-4D21-896D-9672B9214894}"/>
              </a:ext>
            </a:extLst>
          </p:cNvPr>
          <p:cNvSpPr txBox="1"/>
          <p:nvPr/>
        </p:nvSpPr>
        <p:spPr>
          <a:xfrm>
            <a:off x="5022050" y="1135257"/>
            <a:ext cx="37425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CPUs                     : 1052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coeurs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Intel &amp; AMD,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jusqu'à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64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coeurs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par machine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CPUs les plus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récents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   : Intel Xeon Gold 6226R, AMD EPYC 7742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GPus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                    : 3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nVidia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Tesla V100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RAM                      : 6.3 Tb total,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jusqu'à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384 Gb par machine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Disque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                  : 158 Tb total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Puissance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électrique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    : 16 kW maximum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Valeur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                  : CHF 370'000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Machine la plus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ancienne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: 2010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050" name="viEnlargeImgLayer_img_ctr">
            <a:extLst>
              <a:ext uri="{FF2B5EF4-FFF2-40B4-BE49-F238E27FC236}">
                <a16:creationId xmlns:a16="http://schemas.microsoft.com/office/drawing/2014/main" id="{AC110D78-57B6-4B8F-A246-30F68C1A6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140" y="4510849"/>
            <a:ext cx="1987770" cy="180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452" y="1502792"/>
            <a:ext cx="8733155" cy="44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4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735"/>
            <a:ext cx="8229600" cy="1143000"/>
          </a:xfrm>
        </p:spPr>
        <p:txBody>
          <a:bodyPr/>
          <a:lstStyle/>
          <a:p>
            <a:r>
              <a:rPr lang="fr-CH" dirty="0"/>
              <a:t>To explore </a:t>
            </a:r>
            <a:r>
              <a:rPr lang="fr-CH" dirty="0" err="1"/>
              <a:t>further</a:t>
            </a:r>
            <a:endParaRPr lang="fr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525" y="1260215"/>
            <a:ext cx="8229600" cy="613665"/>
          </a:xfrm>
        </p:spPr>
        <p:txBody>
          <a:bodyPr/>
          <a:lstStyle/>
          <a:p>
            <a:r>
              <a:rPr lang="fr-CH" dirty="0"/>
              <a:t>Peut-on toucher la mécanique quantique</a:t>
            </a:r>
          </a:p>
        </p:txBody>
      </p:sp>
      <p:sp>
        <p:nvSpPr>
          <p:cNvPr id="4" name="Rectangle 3"/>
          <p:cNvSpPr/>
          <p:nvPr/>
        </p:nvSpPr>
        <p:spPr>
          <a:xfrm>
            <a:off x="296525" y="1895268"/>
            <a:ext cx="6930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dirty="0">
                <a:hlinkClick r:id="rId2"/>
              </a:rPr>
              <a:t>https://www.youtube.com/watch?v=yGI-0MEzoT0</a:t>
            </a:r>
            <a:endParaRPr lang="fr-CH" sz="2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96525" y="2615627"/>
            <a:ext cx="8229600" cy="613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fr-CH" kern="0" dirty="0"/>
              <a:t>Introduction to </a:t>
            </a:r>
            <a:r>
              <a:rPr lang="fr-CH" kern="0" dirty="0" err="1"/>
              <a:t>ulracold</a:t>
            </a:r>
            <a:r>
              <a:rPr lang="fr-CH" kern="0" dirty="0"/>
              <a:t> fermions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763" y="3344720"/>
            <a:ext cx="70207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dirty="0">
                <a:hlinkClick r:id="rId3"/>
              </a:rPr>
              <a:t>https://www.youtube.com/watch?v=hplDq7Pn-TE</a:t>
            </a:r>
            <a:endParaRPr lang="fr-CH" sz="24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19933" y="4054485"/>
            <a:ext cx="8229600" cy="613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fr-CH" kern="0" dirty="0"/>
              <a:t>Much more </a:t>
            </a:r>
            <a:r>
              <a:rPr lang="fr-CH" kern="0" dirty="0" err="1"/>
              <a:t>advanced</a:t>
            </a:r>
            <a:r>
              <a:rPr lang="fr-CH" kern="0" dirty="0"/>
              <a:t>: Quantum physics in 1D</a:t>
            </a:r>
          </a:p>
        </p:txBody>
      </p:sp>
      <p:sp>
        <p:nvSpPr>
          <p:cNvPr id="9" name="Rectangle 8"/>
          <p:cNvSpPr/>
          <p:nvPr/>
        </p:nvSpPr>
        <p:spPr>
          <a:xfrm>
            <a:off x="331763" y="4702686"/>
            <a:ext cx="7424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dirty="0">
                <a:hlinkClick r:id="rId4"/>
              </a:rPr>
              <a:t>https://www.youtube.com/watch?v=h1tyqwZ6S_A&amp;t=3s</a:t>
            </a:r>
            <a:endParaRPr lang="fr-CH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F93E86-156D-45B4-99FD-8E12F6B07602}"/>
              </a:ext>
            </a:extLst>
          </p:cNvPr>
          <p:cNvSpPr txBox="1"/>
          <p:nvPr/>
        </p:nvSpPr>
        <p:spPr>
          <a:xfrm>
            <a:off x="331763" y="6040772"/>
            <a:ext cx="8205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https://www.youtube.com/watch?v=WLKnh_oDQxo&amp;t=1999s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2D0472F-7F1A-409C-BE10-F7A81BC4D37A}"/>
              </a:ext>
            </a:extLst>
          </p:cNvPr>
          <p:cNvSpPr txBox="1">
            <a:spLocks/>
          </p:cNvSpPr>
          <p:nvPr/>
        </p:nvSpPr>
        <p:spPr bwMode="auto">
          <a:xfrm>
            <a:off x="331763" y="5295729"/>
            <a:ext cx="8229600" cy="613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fr-CH" kern="0" dirty="0"/>
              <a:t>For fun: </a:t>
            </a:r>
            <a:r>
              <a:rPr lang="fr-CH" kern="0" dirty="0" err="1"/>
              <a:t>Card</a:t>
            </a:r>
            <a:r>
              <a:rPr lang="fr-CH" kern="0" dirty="0"/>
              <a:t> tricks and quantum </a:t>
            </a:r>
            <a:r>
              <a:rPr lang="fr-CH" kern="0" dirty="0" err="1"/>
              <a:t>mechanics</a:t>
            </a:r>
            <a:endParaRPr lang="fr-CH" kern="0" dirty="0"/>
          </a:p>
        </p:txBody>
      </p:sp>
    </p:spTree>
    <p:extLst>
      <p:ext uri="{BB962C8B-B14F-4D97-AF65-F5344CB8AC3E}">
        <p14:creationId xmlns:p14="http://schemas.microsoft.com/office/powerpoint/2010/main" val="26788454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ORDWRAP" val="0"/>
  <p:tag name="DEFAULTWIDTH" val="610"/>
  <p:tag name="DEFAULTHEIGHT" val="431"/>
  <p:tag name="DEFAULTDISPLAYSOURCE" val="\documentclass{article}\pagestyle{empty}&#10;\usepackage[usenames]{color}&#10;\begin{document}&#10;\color{Yellow}&#10;&#10;\end{document}&#10;"/>
  <p:tag name="EMBEDFONTS" val="1"/>
</p:tagLst>
</file>

<file path=ppt/theme/theme1.xml><?xml version="1.0" encoding="utf-8"?>
<a:theme xmlns:a="http://schemas.openxmlformats.org/drawingml/2006/main" name="Ruisseau">
  <a:themeElements>
    <a:clrScheme name="Ruisseau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Ruisseau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Ruisseau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isseau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7736</TotalTime>
  <Words>289</Words>
  <Application>Microsoft Office PowerPoint</Application>
  <PresentationFormat>On-screen Show (4:3)</PresentationFormat>
  <Paragraphs>37</Paragraphs>
  <Slides>9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Calibri</vt:lpstr>
      <vt:lpstr>Garamond</vt:lpstr>
      <vt:lpstr>Wingdings</vt:lpstr>
      <vt:lpstr>Arial</vt:lpstr>
      <vt:lpstr>Ruisseau</vt:lpstr>
      <vt:lpstr>Image bitmap</vt:lpstr>
      <vt:lpstr>PowerPoint Presentation</vt:lpstr>
      <vt:lpstr>Theorist working on quantum systems</vt:lpstr>
      <vt:lpstr>Materials and cold atoms</vt:lpstr>
      <vt:lpstr>Mobile impurity</vt:lpstr>
      <vt:lpstr>Hubbard model (1963)</vt:lpstr>
      <vt:lpstr>PowerPoint Presentation</vt:lpstr>
      <vt:lpstr>Analytics</vt:lpstr>
      <vt:lpstr>Numerics</vt:lpstr>
      <vt:lpstr>To explore further</vt:lpstr>
    </vt:vector>
  </TitlesOfParts>
  <Company>Universite de Geneve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Deconfinement</dc:title>
  <dc:creator>Thierry Giamarchi</dc:creator>
  <cp:lastModifiedBy>Thierry Giamarchi</cp:lastModifiedBy>
  <cp:revision>759</cp:revision>
  <dcterms:created xsi:type="dcterms:W3CDTF">2004-03-03T22:07:59Z</dcterms:created>
  <dcterms:modified xsi:type="dcterms:W3CDTF">2020-10-06T12:08:46Z</dcterms:modified>
</cp:coreProperties>
</file>